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299"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3.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上册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3e41e8d6aeec168b#tid=67e6690986574f0009e1678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6.xml"/><Relationship Id="rId3" Type="http://schemas.openxmlformats.org/officeDocument/2006/relationships/slide" Target="slide33.xml"/><Relationship Id="rId2" Type="http://schemas.openxmlformats.org/officeDocument/2006/relationships/image" Target="../media/image9.jpeg"/><Relationship Id="rId1" Type="http://schemas.openxmlformats.org/officeDocument/2006/relationships/slide" Target="slide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f945746d?pid=f91b447de&amp;color=0,0,0&amp;vtp=1&amp;bt=1&amp;bbb=1&amp;hb=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矛盾律一定要满足同一时间、同一关系、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同一思维对象。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楚人有鬻盾与矛者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誉之曰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吾盾之坚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物莫能陷也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又誉其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矛曰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吾矛之利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于物无不陷也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以子之矛陷子之盾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其人弗能应也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夫不可陷之盾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与无不陷之矛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不可同世而立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韩非子》）</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：楚国有个卖矛和盾的人，他作了两个判断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，一是他的盾天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下所有的矛都刺不穿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，二是他的矛能刺穿天下所有的盾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。但如果他的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盾确实能不被天下所有的矛刺穿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那他的矛就不能刺穿天下所有的盾，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他的话也就自相矛盾了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ef945746d?sp=1&amp;pid=f91b447de&amp;color=0,0,0&amp;vtp=1&amp;bt=1&amp;bbb=1&amp;hb=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3.排中律</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排中律是指在同一思维过程中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，两个互相矛盾的判断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，必有一个</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是真的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排中律的公式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：A或者非A。</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排中律的要求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：在同一思维过程中，对两个互相矛盾的判断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须明确地肯定其中一个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，不能两个都否定。示例：</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假设有三个盒子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金盒子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银盒子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铅盒子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每个盒子上各写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一句话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三句话中只有一句话是真话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金盒子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宝石在金盒中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银盒</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宝石不在银盒中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铅盒子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宝石不在金盒中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宝石在哪个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盒子中呢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f945746d?pid=f91b447de&amp;color=0,0,0&amp;mp=1&amp;vtp=1&amp;bt=1&amp;bbb=1&amp;hb=1"/>
          <p:cNvSpPr/>
          <p:nvPr/>
        </p:nvSpPr>
        <p:spPr>
          <a:xfrm>
            <a:off x="612648" y="46634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分析：这三句话中，其实有两句话是矛盾的，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或者说是互斥的，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即金盒子和铅盒子上的话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。既然是矛盾的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，那么其中肯定有一句是假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。按照“三句话中只有一句话是真话”，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可得出银盒子上写的是假话，</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所以宝石应该是在银盒子中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违反排中律所犯的逻辑谬误被称为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“两不可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”。对于两个互相矛盾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的判断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，如果有人既不承认前者是真的，又不承认后者是真的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陷入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“模棱两不可”的处境。示例：</a:t>
            </a:r>
            <a:endParaRPr lang="en-US" altLang="zh-CN" sz="2800" dirty="0"/>
          </a:p>
        </p:txBody>
      </p:sp>
    </p:spTree>
  </p:cSld>
  <p:clrMapOvr>
    <a:masterClrMapping/>
  </p:clrMapOvr>
  <p:transition>
    <p:split dir="in"/>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f945746d?pid=f91b447de&amp;color=0,0,0&amp;mp=1&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清朝官员刘墉得罪了乾隆皇帝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皇帝盛怒之下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把刘墉打</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入死牢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待来日问斩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由于众大臣求情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乾隆决定用纸做两个阄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别写上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由刘墉抓阄决定自己的生死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和珅得知后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买通做阄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的官员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在两个阄上都写了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想置刘墉于死地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一位好心的太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把这一情况偷偷地告诉了刘墉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刘墉当着皇帝和众大臣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坦然地抓了一个阄吞进肚里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结果免去一死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f945746d?pid=f91b447de&amp;color=0,0,0&amp;mp=1&amp;vtp=1&amp;bt=1&amp;bbb=1&amp;hb=1"/>
          <p:cNvSpPr/>
          <p:nvPr/>
        </p:nvSpPr>
        <p:spPr>
          <a:xfrm>
            <a:off x="612648" y="46634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分析：两个阄上，写的都是“死”字。刘墉不管抽到哪个阄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，都会被处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。但是根据排中律，只要证明自己没有抽到的那个阄是“死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于证明了自己抽到的这个阄是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“生”。刘墉吞下去一个阄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，大家只能通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过刘墉没有抽到的那个阄来反证刘墉抽到的这个阄是什么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ef945746d?pid=f91b447de&amp;color=0,0,0&amp;vtp=1&amp;bt=1&amp;bbb=1&amp;hb=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补充</a:t>
            </a:r>
            <a:endParaRPr lang="en-US" altLang="zh-CN" sz="2800" dirty="0"/>
          </a:p>
          <a:p>
            <a:pPr algn="ct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矛盾律和排中律的区别</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违反定律所犯的逻辑谬误不同</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两个互相矛盾的判断同时进行肯定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则违反了矛盾</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律的要求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自相矛盾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的逻辑谬误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两个互相矛盾的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判断同时进行否定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则违反了排中律的要求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模棱两不可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的逻辑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谬误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作用不同</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矛盾律的作用是排除思维中的逻辑矛盾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排中律的作用是避免思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维的含糊不清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ef945746d?sp=1&amp;pid=f91b447de&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4.充足理由律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充足理由律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，在思维的论证过程中，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要确定一个论断是真实的，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必须有充足的理由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，即理由是真实的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，且论断和理由之间具有必然的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逻辑联系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充足理由律的公式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：A真，因为B真，且能从B真推出A真。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A代表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，B代表理由。</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充足理由律的要求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：一是要有理由，二是理由必须真实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，三是理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由必然能够推导出论断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f945746d?pid=f91b447de&amp;color=0,0,0&amp;mp=1&amp;vtp=1&amp;bt=1&amp;bbb=1&amp;hb=1"/>
          <p:cNvSpPr/>
          <p:nvPr/>
        </p:nvSpPr>
        <p:spPr>
          <a:xfrm>
            <a:off x="612648" y="46634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违反了这三条要求中的任意一条，都会违反充足理由律，会犯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由虚假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”和“推不出”的逻辑谬误。示例：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所有的人都是猴子变的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金丝猴是猴子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所以人是金丝猴变的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他一定是看球赛去了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不然怎么会不在家呢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：①“所有的人都是猴子变的”就不对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，错误理由推出的结论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人是金丝猴变的”肯定不成立，犯了“理由虚假”谬误。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②不在家和去看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球赛没有必然的逻辑联系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，犯了“推不出”的谬误。</a:t>
            </a: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81d286f0?pid=0670d9f83&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二、常见的逻辑谬误</a:t>
            </a:r>
            <a:endParaRPr lang="en-US" altLang="zh-CN" sz="3200" dirty="0"/>
          </a:p>
        </p:txBody>
      </p:sp>
      <p:sp>
        <p:nvSpPr>
          <p:cNvPr id="3" name="P_6_BD#17d57048f?pid=681d286f0&amp;color=0,0,0&amp;vtp=1&amp;bbb=1&amp;hb=1"/>
          <p:cNvSpPr/>
          <p:nvPr/>
        </p:nvSpPr>
        <p:spPr>
          <a:xfrm>
            <a:off x="612648" y="117445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逻辑谬误指违反思维和表达基本规范的错误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。用违反了哪一条逻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辑规律来给逻辑谬误分类还是一种比较笼统的做法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随着辨谬的深入，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对谬误的分析需要更加精细的分类。记住下面这些谬误类型以及相关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案例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，搞清楚其错误本质，是提高辨谬能力的有效做法。</a:t>
            </a: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7d57048f?sp=1&amp;pid=681d286f0&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1.歪曲观点</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把对方的观点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A歪曲成观点B，然后攻击观点B</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。这类谬误有一种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形象的称号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，叫作“稻草人”，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其论证的过程就好像制造出一个稻草人，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然后再把这个稻草人击倒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不敢想象爱因斯坦等先贤没有批判性思维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爱因斯坦何止有批判性思维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他还有创新性思维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科学思维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辑思维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数学思维</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为什么仅仅拿批判性思维说事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5f1819d0.fixed?pid=932cd0202&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第四单元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语言积累、梳理与探究——逻辑思维</a:t>
            </a:r>
            <a:endParaRPr lang="en-US" altLang="zh-CN" sz="4000" dirty="0"/>
          </a:p>
        </p:txBody>
      </p:sp>
      <p:sp>
        <p:nvSpPr>
          <p:cNvPr id="3" name="C_3#f5f1819d0"/>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3#f5f1819d0.fixed?pid=932cd0202&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39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逻辑的力量</a:t>
            </a:r>
            <a:endParaRPr lang="en-US" altLang="zh-CN" sz="3200" dirty="0"/>
          </a:p>
        </p:txBody>
      </p:sp>
      <p:sp>
        <p:nvSpPr>
          <p:cNvPr id="5" name="C_3_BD#f5f1819d0.fixed?pid=932cd0202&amp;color=0,173,163&amp;vtp=1&amp;bbb=1"/>
          <p:cNvSpPr/>
          <p:nvPr/>
        </p:nvSpPr>
        <p:spPr>
          <a:xfrm>
            <a:off x="877824" y="4142232"/>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学习活动一</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发现潜藏的逻辑谬误</a:t>
            </a:r>
            <a:endParaRPr lang="en-US" altLang="zh-CN" sz="32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7d57048f?pid=681d286f0&amp;color=0,0,0&amp;mp=1&amp;vtp=1&amp;bt=1&amp;bbb=1&amp;hb=1"/>
          <p:cNvSpPr/>
          <p:nvPr/>
        </p:nvSpPr>
        <p:spPr>
          <a:xfrm>
            <a:off x="612648" y="466344"/>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分析：质问者一上来就问：“爱因斯坦何止有批判性思维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？”似乎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对方的意思是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“爱因斯坦只有批判性思维”，但说话人的意思分明是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因斯坦有批判性思维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”。“S有P”一点不排斥S还可以有M、N、Q等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问者列出的种种思维根本不能构成对这一判断的反驳；但如果把原意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歪曲成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“爱因斯坦只有批判性思维”，情况就不一样了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，随后列出的每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一种思维都构成了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“有力反驳”。</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可以看出，歪曲对方观点的一个狡猾的做法是不完全改变对方观</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点的内容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，而是将对方观点夸大，加重（或减轻）程度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，放大</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或缩小）后果，扩大（或窄化）范围。</a:t>
            </a: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7d57048f?sp=1&amp;pid=681d286f0&amp;color=0,0,0&amp;vtp=1&amp;bt=1&amp;bbb=1&amp;hb=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2.偷换论题</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所谓偷换论题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，就是把讨论的焦点转移到另一个话题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，从而逃避</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质疑或攻击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怎么这么迟才到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怎么老挑我毛病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：问话人发起的话题是“迟到的原因”，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答话人并未正面回答，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反而发起了另一个话题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“为什么老是挑毛病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”。如果两人就此开始讨论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问话人是不是喜欢挑毛病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、挑的是不是毛病、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为什么要挑毛病等问题，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答话人的目的就基本达到了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可以看出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，歪曲观点和偷换论题都违反了同一律。</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7d57048f?sp=1&amp;pid=681d286f0&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3.假二择一</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明明存在多种可能性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，却说成只有两种可能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，迫使对方作出自己</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所希望的选择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，这叫作“假二择一”，也可以称作“虚假两难”。示例：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美国一些人为反对另一些不支持越南战争的人而张贴了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这样的标语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热爱它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要么离开它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7d57048f?pid=681d286f0&amp;color=0,0,0&amp;mp=1&amp;vtp=1&amp;bt=1&amp;bbb=1&amp;hb=1"/>
          <p:cNvSpPr/>
          <p:nvPr/>
        </p:nvSpPr>
        <p:spPr>
          <a:xfrm>
            <a:off x="612648" y="46634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分析：首先，这种把爱国和支持“越战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”捆绑起来的做法是一种道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德绑架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。其次，除了支持“越战”和离开美国，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人们还可以有其他选择，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说话人却只给出这两种选择，目的是迫使那些不想离开美国的人支持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越战”。“热爱它，要么离开它”的完整表述其实是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“要么留在美国支持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越战’，要么离开美国不支持‘越战’”。但实际上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，是否留在美国和是否</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支持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“越战”，组合起来应有四种可能性，列出表格，一看即知：</a:t>
            </a:r>
            <a:endParaRPr lang="en-US" altLang="zh-CN" sz="2800" dirty="0"/>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P_6_BD#17d57048f?colgroup=5,11,11&amp;pid=681d286f0&amp;color=0,0,0&amp;vtp=1&amp;bt=1&amp;bbb=1"/>
          <p:cNvGraphicFramePr>
            <a:graphicFrameLocks noGrp="1"/>
          </p:cNvGraphicFramePr>
          <p:nvPr/>
        </p:nvGraphicFramePr>
        <p:xfrm>
          <a:off x="612648" y="466344"/>
          <a:ext cx="10936224" cy="1854708"/>
        </p:xfrm>
        <a:graphic>
          <a:graphicData uri="http://schemas.openxmlformats.org/drawingml/2006/table">
            <a:tbl>
              <a:tblPr/>
              <a:tblGrid>
                <a:gridCol w="2194560"/>
                <a:gridCol w="4370832"/>
                <a:gridCol w="4370832"/>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支持</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不支持</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越战”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18236">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留在美国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①留在美国且支持“越战”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②留在美国但不支持“越战”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18236">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离开美国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③离开美国但支持“越战”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④离开美国且不支持“越战”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P_6_BD#17d57048f?pid=681d286f0&amp;color=0,0,0&amp;vtp=1&amp;bbb=1"/>
          <p:cNvSpPr/>
          <p:nvPr/>
        </p:nvSpPr>
        <p:spPr>
          <a:xfrm>
            <a:off x="515493" y="3876040"/>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也就是说，这个标语屏蔽了②③，只给出了①④，目的在①。</a:t>
            </a:r>
            <a:endParaRPr lang="en-US" altLang="zh-CN" sz="2800" dirty="0"/>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7d57048f?sp=1&amp;pid=681d286f0&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4.两可两不可</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在同一思维过程或表述中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，两个相互矛盾的判断不能同真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能同假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。如果同时肯定或否定，就犯了“两可”或“两不可”的谬误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简称为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“模棱两可”。示例：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这篇文章的观点不能说是全面的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也不能说是不全面的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：任何一个观点要么是全面的，要么是不全面的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，两者必居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，不能一起肯定或否定。</a:t>
            </a:r>
            <a:endParaRPr lang="en-US" altLang="zh-CN" sz="2800" dirty="0"/>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7d57048f?sp=1&amp;pid=681d286f0&amp;color=0,0,0&amp;vtp=1&amp;bt=1&amp;bbb=1&amp;hb=1"/>
          <p:cNvSpPr/>
          <p:nvPr/>
        </p:nvSpPr>
        <p:spPr>
          <a:xfrm>
            <a:off x="612648" y="468000"/>
            <a:ext cx="10963656" cy="6248400"/>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5.不当预设</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在问题中隐藏着一个前提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，对方的回答无论是肯定，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还是否定，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都意味着承认这个前提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，但这个前提很可能是虚假的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。这种谬误叫作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不当预设”。示例：</a:t>
            </a:r>
            <a:endParaRPr lang="en-US" altLang="zh-CN" sz="2800" dirty="0"/>
          </a:p>
          <a:p>
            <a:pPr latinLnBrk="1">
              <a:lnSpc>
                <a:spcPts val="4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克瑞翁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你来干什么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你的脸皮这样厚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你分明是想谋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害我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夺取我的王位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还有脸来我家吗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当着众神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你说吧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不是把我看成了懦夫和傻子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才打算这样干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你狡猾地向我爬过来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以为我不会发觉你的诡计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发觉了也不能提防吗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你的企图岂不是太愚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蠢吗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俄狄浦斯王》）</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：俄狄浦斯问了一连串问题，克瑞翁都无法回答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。因为他无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论回答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“是”，还是回答“否”，都等于承认了篡夺王位的意图。</a:t>
            </a:r>
            <a:endParaRPr lang="en-US" altLang="zh-CN" sz="2800"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7d57048f?sp=1&amp;pid=681d286f0&amp;color=0,0,0&amp;vtp=1&amp;bt=1&amp;bbb=1&amp;hb=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6.轻率归纳</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不完全归纳推理是一种或然性推理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前提真不能保证结论真，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尤其是在考察的数量比较少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、样本不具有代表性的情况下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，极容易犯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轻率归纳的谬误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盘点盖茨</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乔布斯</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戴尔等世界级富豪</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辍学是他们走向成功的关</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键一步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这让人们不得不思考正规的国民教育对创业者是否真的必要</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：这段话希望人们得出的结论是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“国民教育对创业者并不真的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必要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”。支撑这个结论的依据是什么?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是一部分世界级富豪的辍学经历。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说话者用一部分富豪辍学的例子质疑整个国民教育对所有创业者的必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，是不妥当的。</a:t>
            </a:r>
            <a:endParaRPr lang="en-US" altLang="zh-CN" sz="28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7d57048f?sp=1&amp;pid=681d286f0&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7.不当类比</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类比推理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，是根据两个或两类对象某些属性相似或相同</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，进而推出</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它们的另一属性也相似或相同的推理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。若将两类没有可比性，“</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假相似”</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的对象进行比对</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，进而得出结论，这样的做法称为“不当类比”。示例：</a:t>
            </a:r>
            <a:endParaRPr lang="en-US" altLang="zh-CN" sz="2800" spc="-5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太阳是被创造出来照亮地球的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人们总是移动火把去照亮房子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而不是移动房子去被火把照亮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只能是太阳绕地球转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地球绕太阳转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7d57048f?pid=681d286f0&amp;color=0,0,0&amp;mp=1&amp;vtp=1&amp;bt=1&amp;bbb=1&amp;hb=1"/>
          <p:cNvSpPr/>
          <p:nvPr/>
        </p:nvSpPr>
        <p:spPr>
          <a:xfrm>
            <a:off x="612648" y="466344"/>
            <a:ext cx="10963656" cy="1943100"/>
          </a:xfrm>
          <a:prstGeom prst="rect">
            <a:avLst/>
          </a:prstGeom>
          <a:noFill/>
        </p:spPr>
        <p:txBody>
          <a:bodyPr wrap="none" lIns="0" tIns="0" rIns="0" bIns="0" rtlCol="0" anchor="t"/>
          <a:lstStyle/>
          <a:p>
            <a:pPr algn="l" latinLnBrk="1">
              <a:lnSpc>
                <a:spcPts val="5100"/>
              </a:lnSpc>
            </a:pPr>
            <a:r>
              <a:rPr lang="en-US" altLang="zh-CN" sz="2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分析：这一则类比的前提是“太阳和地球”的关系与“火把和房子</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关系是相似的</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。然而，这种相似是说话者强加的</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，火把确实可用于照亮</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房子</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，却不能说太阳是用于照亮地球的。因此，犯了“不当类比”的谬误。</a:t>
            </a:r>
            <a:endParaRPr lang="en-US" altLang="zh-CN" sz="2800" spc="-50"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0670d9f83?lid=0670d9f83&amp;cid=0670d9f83&amp;tib=255,255,255&amp;vtp=1" descr="preencoded.png">
            <a:hlinkClick r:id="rId1" action="ppaction://hlinksldjump"/>
          </p:cNvPr>
          <p:cNvPicPr>
            <a:picLocks noChangeAspect="1"/>
          </p:cNvPicPr>
          <p:nvPr/>
        </p:nvPicPr>
        <p:blipFill>
          <a:blip r:embed="rId2"/>
          <a:stretch>
            <a:fillRect/>
          </a:stretch>
        </p:blipFill>
        <p:spPr>
          <a:xfrm>
            <a:off x="3236976" y="2487168"/>
            <a:ext cx="429768" cy="429768"/>
          </a:xfrm>
          <a:prstGeom prst="rect">
            <a:avLst/>
          </a:prstGeom>
        </p:spPr>
      </p:pic>
      <p:sp>
        <p:nvSpPr>
          <p:cNvPr id="3" name="C_1#目录1:0670d9f83?lid=0670d9f83&amp;cid=0670d9f83&amp;vtp=1&amp;bt=1&amp;bbb=1">
            <a:hlinkClick r:id="rId1" action="ppaction://hlinksldjump"/>
          </p:cNvPr>
          <p:cNvSpPr/>
          <p:nvPr/>
        </p:nvSpPr>
        <p:spPr>
          <a:xfrm>
            <a:off x="3776472" y="2432304"/>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实践探究·活动准备</a:t>
            </a:r>
            <a:endParaRPr lang="en-US" altLang="zh-CN" sz="3050" dirty="0"/>
          </a:p>
        </p:txBody>
      </p:sp>
      <p:pic>
        <p:nvPicPr>
          <p:cNvPr id="4" name="C_1#目录1:0670d9f83?lid=ecfb1f82e&amp;cid=ecfb1f82e&amp;tib=255,255,255&amp;vtp=1" descr="preencoded.png">
            <a:hlinkClick r:id="rId3" action="ppaction://hlinksldjump"/>
          </p:cNvPr>
          <p:cNvPicPr>
            <a:picLocks noChangeAspect="1"/>
          </p:cNvPicPr>
          <p:nvPr/>
        </p:nvPicPr>
        <p:blipFill>
          <a:blip r:embed="rId2"/>
          <a:stretch>
            <a:fillRect/>
          </a:stretch>
        </p:blipFill>
        <p:spPr>
          <a:xfrm>
            <a:off x="3236976" y="3383280"/>
            <a:ext cx="429768" cy="429768"/>
          </a:xfrm>
          <a:prstGeom prst="rect">
            <a:avLst/>
          </a:prstGeom>
        </p:spPr>
      </p:pic>
      <p:sp>
        <p:nvSpPr>
          <p:cNvPr id="5" name="C_1#目录1:0670d9f83?lid=ecfb1f82e&amp;cid=ecfb1f82e&amp;vtp=1&amp;bbb=1">
            <a:hlinkClick r:id="rId3" action="ppaction://hlinksldjump"/>
          </p:cNvPr>
          <p:cNvSpPr/>
          <p:nvPr/>
        </p:nvSpPr>
        <p:spPr>
          <a:xfrm>
            <a:off x="3776472" y="3328416"/>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实践探究·活动实践</a:t>
            </a:r>
            <a:endParaRPr lang="en-US" altLang="zh-CN" sz="305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7d57048f?sp=1&amp;pid=681d286f0&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8.强加因果</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没有因果关系的事件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，因为发生的时间相近等表面联系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，就被看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成因果事件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，叫作强加因果。示例：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你为什么要扶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：这是强加的因果关系，违背了充足理由律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。强加因果最常</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见的情形是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，两件事时间上相近，但基本没有内在联系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，却被误认为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有因果联系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。和因果关系有关的谬误还有因果倒置等。</a:t>
            </a:r>
            <a:endParaRPr lang="en-US" altLang="zh-CN" sz="2800" dirty="0"/>
          </a:p>
        </p:txBody>
      </p:sp>
    </p:spTree>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7d57048f?sp=1&amp;pid=681d286f0&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9.循环论证</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在论证过程中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，尚待证明的结论不能出现或暗含在前提中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，否则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就会犯循环论证的谬误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。循环论证的本质是“因为A，所以A”。示例：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卖国贼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所以我是爱国者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爱国者的话是最有价值的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所以我的话是不错的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我的话既然不错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你就是卖国贼无疑了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鲁迅《论辩的魂灵》）</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：这段话中，“你是卖国贼”建立在“我是爱国者”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的基础上，</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我是爱国者”建立在“我骂卖国贼”的基础上，“我骂卖国贼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”又建立在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你是卖国贼”的基础上。这是典型的循环论证。</a:t>
            </a:r>
            <a:endParaRPr lang="en-US" altLang="zh-CN" sz="2800" dirty="0"/>
          </a:p>
        </p:txBody>
      </p:sp>
    </p:spTree>
  </p:cSld>
  <p:clrMapOvr>
    <a:masterClrMapping/>
  </p:clrMapOvr>
  <p:transition>
    <p:split dir="in"/>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7d57048f?pid=681d286f0&amp;color=0,0,0&amp;vtp=1&amp;bt=1&amp;bbb=1&amp;hb=1"/>
          <p:cNvSpPr/>
          <p:nvPr/>
        </p:nvSpPr>
        <p:spPr>
          <a:xfrm>
            <a:off x="612648" y="46634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另一种比较隐蔽的循环论证，是用不同的形式来表述A。示例：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商人都唯利是图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因为如果不唯利是图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就不是商人了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：“不唯利是图，就不是商人了”其实就是“商人都唯利是图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另一种说法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cfb1f82e.fixed?pid=f5f1819d0&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实践探究·活动实践</a:t>
            </a:r>
            <a:endParaRPr lang="en-US" altLang="zh-CN" sz="4000" dirty="0"/>
          </a:p>
        </p:txBody>
      </p:sp>
      <p:sp>
        <p:nvSpPr>
          <p:cNvPr id="3" name="C_4#ecfb1f82e"/>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_1#311345cd3?sp=1&amp;pid=ecfb1f82e&amp;color=0,0,0&amp;vtp=1&amp;bt=1&amp;bbb=1&amp;hb=1&amp;hltap=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浙江温州检测</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在讨论某位历史人物是不是英雄时，有人说：</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“这位历史人物在战争中取得了很多胜利，所以是英雄。”</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另一个人反</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驳说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这位历史人物在个人生活中有一些不道德的行为，所以不是英</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雄。”这一对话是否违反了同一律？请分析并说明理由。（5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12_1#311345cd3?sp=1&amp;pid=ecfb1f82e&amp;color=0,0,0&amp;vtp=1&amp;bt=1&amp;bbb=1&amp;hb=1&amp;hla=1"/>
          <p:cNvSpPr/>
          <p:nvPr/>
        </p:nvSpPr>
        <p:spPr>
          <a:xfrm>
            <a:off x="612648" y="2884978"/>
            <a:ext cx="10963656" cy="3733800"/>
          </a:xfrm>
          <a:prstGeom prst="rect">
            <a:avLst/>
          </a:prstGeom>
          <a:noFill/>
        </p:spPr>
        <p:txBody>
          <a:bodyPr wrap="none" lIns="0" tIns="0" rIns="0" bIns="0" rtlCol="0" anchor="t"/>
          <a:lstStyle/>
          <a:p>
            <a:pPr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该对话违反了同一律。同一律要求在同一思维过程中，所使用</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的概念和判断必须保持同一。在讨论时，第一个人判断该历史人物是</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英雄的标准是“在战争中取得了很多胜利”，</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而另一个人反驳时判断标</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准变成了“个人生活中有一些不道德的行为”。</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对话过程中，二人对于</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英雄”这一概念的判断标准没有保持同一，违反了同一律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（答出“违反了同一律”1分，具体分析4分）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2_1#311345cd3?pid=ecfb1f82e&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同一律就是在同一思维过程中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，所使用的概念和判断必须保持</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。在讨论某位历史人物是不是英雄时，出现了两个标准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：一个是</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战争成就</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，一个是个人道德。这里的两位讨论者对于“英雄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”这一概念</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的判断标准没有保持同一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，因此该对话违反了同一律。</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_1#7d7351d8a?sp=1&amp;pid=ecfb1f82e&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湖北检测</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阅读下面的文言文，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判断其逻辑推断是否合理。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11_2#7d7351d8a?sp=1&amp;pid=ecfb1f82e&amp;color=0,0,0&amp;vtp=1&amp;bbb=1&amp;hb=1&amp;hltap=1"/>
          <p:cNvSpPr/>
          <p:nvPr/>
        </p:nvSpPr>
        <p:spPr>
          <a:xfrm>
            <a:off x="612648" y="1806654"/>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盈成匡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父之孝子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兄之悌弟也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其父尚为孔子门人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门人且以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则其师亦不贱矣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12_1#7d7351d8a?sp=1&amp;pid=ecfb1f82e&amp;color=0,0,0&amp;vtp=1&amp;bbb=1&amp;hb=1&amp;hla=1"/>
          <p:cNvSpPr/>
          <p:nvPr/>
        </p:nvSpPr>
        <p:spPr>
          <a:xfrm>
            <a:off x="612648" y="3074114"/>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不合理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。由弟子被认为值得尊敬推断出老师不会被轻视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，此处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推断错误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，违反了充足理由律。理由真实，但与结论无必然联系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，属</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于强加因果</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。（答出“不合理”1分，具体分析3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_1#7d7351d8a?pid=ecfb1f82e&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材料中“其父尚为孔子门人，门人且以为贵，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则其师亦不贱矣”，</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意思是他的父亲是孔子的弟子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，弟子尚且被认为值得尊敬</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，那么他的</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老师也不会被轻视。弟子被认为值得尊敬和老师不会被轻视之间没有</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必然的联系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。虽然理由真实，但与结论无必然联系，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属于强加因果，</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违反了充足理由律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。充足理由律是A真，因为B真，B真也能推出A真。</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参考译文］</a:t>
            </a:r>
            <a:endParaRPr lang="en-US" altLang="zh-CN" sz="2800" dirty="0"/>
          </a:p>
          <a:p>
            <a:pPr latinLnBrk="1">
              <a:lnSpc>
                <a:spcPts val="5100"/>
              </a:lnSpc>
            </a:pP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盈成匡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，是孝顺父亲的儿子，敬爱兄长的弟弟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。他的父亲是孔子</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的弟子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，弟子尚且被认为值得尊敬，那么他的老师也不会被轻视。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9b496ae88?pid=ecfb1f82e&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山东济南检测</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下列各句中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，内部逻辑关系成立的一项是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6_1#9b496ae88.bracket?pid=ecfb1f82e&amp;color=0,0,0&amp;vpa=1&amp;vtp=1"/>
          <p:cNvSpPr/>
          <p:nvPr/>
        </p:nvSpPr>
        <p:spPr>
          <a:xfrm>
            <a:off x="2134267" y="1123320"/>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5_BD.5_2#9b496ae88.choices?pid=ecfb1f82e&amp;color=0,0,0&amp;vtp=1&amp;bbb=1"/>
          <p:cNvSpPr/>
          <p:nvPr/>
        </p:nvSpPr>
        <p:spPr>
          <a:xfrm>
            <a:off x="612648" y="180665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李明真是个没有礼貌的人，我在他身后拼命挥手，他都没理我。</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你是否已经停止了对我的毁谤？请回答“是”或者“不是”！</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睡眠三忌：一忌睡前恼怒，二忌睡前饱食，三忌卧处当风。</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他出生时天昏地暗，飞沙走石，注定此生不凡。</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9b496ae88?pid=ecfb1f82e&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A项，“我”在身后挥手而李明没理“我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”，不能直接得出李明没有</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礼貌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，也许他没看到或者有其他原因，逻辑不成立。B项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，违反了排中</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。“你是否已经停止了对我的毁谤”这个问题，隐藏着一个前提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方此前一直在毁谤说话人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。对方的回答无论是肯定还是否定</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，都意味</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着承认这个前提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，而这个前提很可能是虚假的。D项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，出生时的情形和</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日后的发展不构成因果关系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，属于强加因果。</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670d9f83.fixed?pid=f5f1819d0&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实践探究·活动准备</a:t>
            </a:r>
            <a:endParaRPr lang="en-US" altLang="zh-CN" sz="4000" dirty="0"/>
          </a:p>
        </p:txBody>
      </p:sp>
      <p:sp>
        <p:nvSpPr>
          <p:cNvPr id="3" name="C_4#0670d9f83"/>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1_1#e15a5516b?sp=1&amp;pid=ecfb1f82e&amp;color=0,0,0&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请指出下面文段中出现的逻辑谬误，并对此现象进行评价。（6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11_2#e15a5516b?sp=1&amp;pid=ecfb1f82e&amp;color=0,0,0&amp;vtp=1&amp;bbb=1&amp;hb=1&amp;hltap=1"/>
          <p:cNvSpPr/>
          <p:nvPr/>
        </p:nvSpPr>
        <p:spPr>
          <a:xfrm>
            <a:off x="612648" y="108523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记者在疾驰的火车上采访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这位乘客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你买到火车票了吗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乘客甲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买到了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旁边这位呢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乘客乙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买到了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记者随机采访了十几</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个人</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高兴地发现</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大家都买到了回家的火车票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12_1#e15a5516b?sp=1&amp;pid=ecfb1f82e&amp;color=0,0,0&amp;vtp=1&amp;bbb=1&amp;hb=1&amp;hla=1"/>
          <p:cNvSpPr/>
          <p:nvPr/>
        </p:nvSpPr>
        <p:spPr>
          <a:xfrm>
            <a:off x="612648" y="3028331"/>
            <a:ext cx="10963656" cy="32385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（1）①</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记者的采访违反了矛盾律。上了火车说明已经买到了票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记者却询问“买到火车票了吗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？”，二者显然矛盾。②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采访十几个人就</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得出结论，犯了轻率归纳的逻辑谬误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a:p>
            <a:pP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（2）我们要学习和运用逻辑知识，让思维更加严密，也避免在生活中</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闹出笑话</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9_1#e15a5516b?pid=ecfb1f82e&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（1）注意文段中的“在疾驰的火车上采访”这一关键信息</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乘客已经上了火车</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，说明已经买到了票</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，记者却一再询问乘客有没有买</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到火车票</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，这就违反了矛盾律。“买票才能上车”</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是大家都认同的规则，</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在这个规则下</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，要么是没买到票上不了火车，</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要么是买到了票上了火车。</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而询问已经上了火车的人</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“买到火车票了吗</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？”显然违反了逻辑规律中的</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矛盾律</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。此外，注意记者在随机采访了“十几个人”之后得出</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“大家都买到</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了回家的火车票</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”的结论。采访人数不多，且不一定有代表性</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，所以得</a:t>
            </a:r>
            <a:endPar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出的结论也站不住脚</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，记者犯的是轻率归纳的逻辑谬误。</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9_2#e15a5516b?pid=ecfb1f82e&amp;color=0,0,0&amp;mp=1&amp;vtp=1&amp;bt=1&amp;bbb=1&amp;hb=1"/>
          <p:cNvSpPr/>
          <p:nvPr/>
        </p:nvSpPr>
        <p:spPr>
          <a:xfrm>
            <a:off x="612648" y="466344"/>
            <a:ext cx="10963656" cy="1295400"/>
          </a:xfrm>
          <a:prstGeom prst="rect">
            <a:avLst/>
          </a:prstGeom>
          <a:noFill/>
        </p:spPr>
        <p:txBody>
          <a:bodyPr wrap="none" lIns="0" tIns="0" rIns="0" bIns="0" rtlCol="0" anchor="t"/>
          <a:lstStyle/>
          <a:p>
            <a:pPr algn="l"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（2）可以从学习和运用逻辑知识的角度进行评价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，鼓励大家学习和运</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用逻辑知识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，避免闹出笑话。评价要合理、中肯。其他角度亦可。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91b447de?pid=0670d9f83&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一、常见的逻辑规律</a:t>
            </a:r>
            <a:endParaRPr lang="en-US" altLang="zh-CN" sz="3200" dirty="0"/>
          </a:p>
        </p:txBody>
      </p:sp>
      <p:sp>
        <p:nvSpPr>
          <p:cNvPr id="3" name="P_6#ef945746d?sp=1&amp;pid=f91b447de&amp;color=0,0,0&amp;vtp=1&amp;bbb=1&amp;hb=1"/>
          <p:cNvSpPr/>
          <p:nvPr/>
        </p:nvSpPr>
        <p:spPr>
          <a:xfrm>
            <a:off x="612648" y="1174454"/>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1.同一律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同一律要求在同一思维过程中的概念和判断具有确定性，始终保</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持如一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，不能中途偷换概念或改变话题。</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同一律的公式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：A是A。</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同一律的内容</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：在同一思维过程中，一切思想都必须与自身保持同一。</a:t>
            </a:r>
            <a:endParaRPr lang="en-US" altLang="zh-CN" sz="2800" spc="-100" dirty="0"/>
          </a:p>
        </p:txBody>
      </p:sp>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f945746d?pid=f91b447de&amp;color=0,0,0&amp;mp=1&amp;vtp=1&amp;bt=1&amp;bbb=1&amp;hb=1"/>
          <p:cNvSpPr/>
          <p:nvPr/>
        </p:nvSpPr>
        <p:spPr>
          <a:xfrm>
            <a:off x="612648" y="46634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同一律主要表现在三个方面:一是思维对象的同一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。在同一思维过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，思维对象必须保持同一，比如在讨论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、回答问题或反驳观点的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，各方的思维对象要同一。二是概念的同一。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在同一思维过程中，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使用的概念必须保持同一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，比如在讨论、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回答问题或反驳观点的时候，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各方使用的概念要同一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。三是判断的同一。同一主体（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个人或集体）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在同一时间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（相应的客观事物处于相对稳定状态时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），从同一方面对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同一事物作出的判断必须同一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f945746d?pid=f91b447de&amp;color=0,0,0&amp;mp=1&amp;vtp=1&amp;bt=1&amp;bbb=1&amp;hb=1"/>
          <p:cNvSpPr/>
          <p:nvPr/>
        </p:nvSpPr>
        <p:spPr>
          <a:xfrm>
            <a:off x="612648" y="46634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违反同一律易犯的逻辑谬误：一是混淆概念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，即无意识地违反了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同一律的要求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把表面相似而实质不同的两个概念当作一个概念使用。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二是偷换概念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，即故意违反同一律的要求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，把不同的概念当作同一概</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念使用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。三是转移论题，即无意识地违反同一律的要求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，使议论离开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了论题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。四是偷换论题，即故意违反同一律的要求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，用其他论题暗中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代替所讨论的论题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ef945746d?pid=f91b447de&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服务员同志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请当心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你的手指浸到我的汤里去了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汤不烫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鲁迅的作品不是一天能读完的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孔乙己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是鲁迅的作品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孔乙己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不是一天能读完的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：①违背了同一律。“手指浸到汤里”和“汤不烫”</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不是一个论题，</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却混为一谈</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,这就犯了“偷换论题”的谬误。②违背了同一律</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。“鲁迅的作</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品</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”和“《孔乙己》”不是一个概念，却混为一谈，犯了“偷换概念”的谬误。</a:t>
            </a:r>
            <a:endParaRPr lang="en-US" altLang="zh-CN" sz="2800" spc="-5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ef945746d?sp=1&amp;pid=f91b447de&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2.矛盾律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矛盾律指在同一思维过程中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，一个思想及其否定面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，不能同时是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。所以，也有人称它为“不矛盾律”。</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矛盾律的公式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：A不是非A。A表示一个判断，非A表示与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A具有矛</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盾关系或反对关系的判断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矛盾律的要求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：在同一思维过程中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，对两个有矛盾关系或反对关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系的判断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，不能同时肯定，必须否定其中一个。如果违反要求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一思维过程中对一个对象既肯定又否定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就会出现思维上的前后不一，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“自相矛盾”的谬误。</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7652</Words>
  <Application>WPS 演示</Application>
  <PresentationFormat>宽屏</PresentationFormat>
  <Paragraphs>353</Paragraphs>
  <Slides>42</Slides>
  <Notes>43</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42</vt:i4>
      </vt:variant>
    </vt:vector>
  </HeadingPairs>
  <TitlesOfParts>
    <vt:vector size="56" baseType="lpstr">
      <vt:lpstr>Arial</vt:lpstr>
      <vt:lpstr>宋体</vt:lpstr>
      <vt:lpstr>Wingdings</vt:lpstr>
      <vt:lpstr>Times New Roman</vt:lpstr>
      <vt:lpstr>微软雅黑</vt:lpstr>
      <vt:lpstr>Times New Roman</vt:lpstr>
      <vt:lpstr>方正粗等线简体</vt:lpstr>
      <vt:lpstr>宋体</vt:lpstr>
      <vt:lpstr>楷体</vt:lpstr>
      <vt:lpstr>Calibri</vt:lpstr>
      <vt:lpstr>Arial Unicode MS</vt:lpstr>
      <vt:lpstr>等线</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6</cp:revision>
  <dcterms:created xsi:type="dcterms:W3CDTF">2025-03-28T15:20:00Z</dcterms:created>
  <dcterms:modified xsi:type="dcterms:W3CDTF">2025-09-03T02:35:05Z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0C8CC37959024819A973D1E1B9EAAFDB_12</vt:lpwstr>
  </property>
  <property fmtid="{D5CDD505-2E9C-101B-9397-08002B2CF9AE}" pid="3" name="KSOProductBuildVer">
    <vt:lpwstr>2052-12.1.0.22529</vt:lpwstr>
  </property>
</Properties>
</file>